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3"/>
  </p:notesMasterIdLst>
  <p:sldIdLst>
    <p:sldId id="256" r:id="rId2"/>
    <p:sldId id="260" r:id="rId3"/>
    <p:sldId id="258" r:id="rId4"/>
    <p:sldId id="261" r:id="rId5"/>
    <p:sldId id="262" r:id="rId6"/>
    <p:sldId id="263" r:id="rId7"/>
    <p:sldId id="257" r:id="rId8"/>
    <p:sldId id="259" r:id="rId9"/>
    <p:sldId id="264" r:id="rId10"/>
    <p:sldId id="266" r:id="rId11"/>
    <p:sldId id="265" r:id="rId12"/>
    <p:sldId id="268" r:id="rId13"/>
    <p:sldId id="272" r:id="rId14"/>
    <p:sldId id="273" r:id="rId15"/>
    <p:sldId id="274" r:id="rId16"/>
    <p:sldId id="275" r:id="rId17"/>
    <p:sldId id="277" r:id="rId18"/>
    <p:sldId id="276" r:id="rId19"/>
    <p:sldId id="270" r:id="rId20"/>
    <p:sldId id="267"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AB5B2-E840-4D95-8E37-CC2C7F0C5613}" v="5" dt="2023-12-10T18:47:42.592"/>
    <p1510:client id="{1B8BE542-ACA6-4E92-A6BF-0A38FAF5A29E}" v="2" dt="2023-12-10T18:38:01.640"/>
    <p1510:client id="{42D3B85B-09F2-4069-8F01-0E955BDFD0D1}" v="2" dt="2023-12-10T19:12:43.757"/>
    <p1510:client id="{467660CE-4EA2-48EA-BDF5-15E43A3E9A4F}" v="11" dt="2023-12-10T19:12:20.747"/>
    <p1510:client id="{8FB36F35-49DB-0D4F-8693-524CAF8938BD}" v="136" dt="2023-12-10T20:49:30.982"/>
    <p1510:client id="{C6AF68AC-E6EB-419A-BE0D-7B2425DD59DD}" v="1" dt="2023-12-10T18:40:23.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11"/>
    <p:restoredTop sz="94694"/>
  </p:normalViewPr>
  <p:slideViewPr>
    <p:cSldViewPr snapToGrid="0">
      <p:cViewPr varScale="1">
        <p:scale>
          <a:sx n="116" d="100"/>
          <a:sy n="116" d="100"/>
        </p:scale>
        <p:origin x="200"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6F8B0-05F7-A540-95A0-D917F761651A}"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48805-053E-B64F-BF55-B7725D993932}" type="slidenum">
              <a:rPr lang="en-US" smtClean="0"/>
              <a:t>‹#›</a:t>
            </a:fld>
            <a:endParaRPr lang="en-US"/>
          </a:p>
        </p:txBody>
      </p:sp>
    </p:spTree>
    <p:extLst>
      <p:ext uri="{BB962C8B-B14F-4D97-AF65-F5344CB8AC3E}">
        <p14:creationId xmlns:p14="http://schemas.microsoft.com/office/powerpoint/2010/main" val="384168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48805-053E-B64F-BF55-B7725D993932}" type="slidenum">
              <a:rPr lang="en-US" smtClean="0"/>
              <a:t>7</a:t>
            </a:fld>
            <a:endParaRPr lang="en-US"/>
          </a:p>
        </p:txBody>
      </p:sp>
    </p:spTree>
    <p:extLst>
      <p:ext uri="{BB962C8B-B14F-4D97-AF65-F5344CB8AC3E}">
        <p14:creationId xmlns:p14="http://schemas.microsoft.com/office/powerpoint/2010/main" val="333459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48805-053E-B64F-BF55-B7725D993932}" type="slidenum">
              <a:rPr lang="en-US" smtClean="0"/>
              <a:t>8</a:t>
            </a:fld>
            <a:endParaRPr lang="en-US"/>
          </a:p>
        </p:txBody>
      </p:sp>
    </p:spTree>
    <p:extLst>
      <p:ext uri="{BB962C8B-B14F-4D97-AF65-F5344CB8AC3E}">
        <p14:creationId xmlns:p14="http://schemas.microsoft.com/office/powerpoint/2010/main" val="151315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48805-053E-B64F-BF55-B7725D993932}" type="slidenum">
              <a:rPr lang="en-US" smtClean="0"/>
              <a:t>15</a:t>
            </a:fld>
            <a:endParaRPr lang="en-US"/>
          </a:p>
        </p:txBody>
      </p:sp>
    </p:spTree>
    <p:extLst>
      <p:ext uri="{BB962C8B-B14F-4D97-AF65-F5344CB8AC3E}">
        <p14:creationId xmlns:p14="http://schemas.microsoft.com/office/powerpoint/2010/main" val="18635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48805-053E-B64F-BF55-B7725D993932}" type="slidenum">
              <a:rPr lang="en-US" smtClean="0"/>
              <a:t>20</a:t>
            </a:fld>
            <a:endParaRPr lang="en-US"/>
          </a:p>
        </p:txBody>
      </p:sp>
    </p:spTree>
    <p:extLst>
      <p:ext uri="{BB962C8B-B14F-4D97-AF65-F5344CB8AC3E}">
        <p14:creationId xmlns:p14="http://schemas.microsoft.com/office/powerpoint/2010/main" val="1336486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12857973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EAE8D4-CF45-A04B-B385-C910AE77FEBE}"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137937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2876161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400772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3955723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2871366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1376218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98283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271676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29146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AE8D4-CF45-A04B-B385-C910AE77FEBE}"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17155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AE8D4-CF45-A04B-B385-C910AE77FEBE}"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7635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AE8D4-CF45-A04B-B385-C910AE77FEBE}"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360223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AE8D4-CF45-A04B-B385-C910AE77FEBE}"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84537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8EAE8D4-CF45-A04B-B385-C910AE77FEBE}"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72240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EAE8D4-CF45-A04B-B385-C910AE77FEBE}"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388374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EAE8D4-CF45-A04B-B385-C910AE77FEBE}"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E9C71-D179-4844-A826-3E04F303E537}" type="slidenum">
              <a:rPr lang="en-US" smtClean="0"/>
              <a:t>‹#›</a:t>
            </a:fld>
            <a:endParaRPr lang="en-US"/>
          </a:p>
        </p:txBody>
      </p:sp>
    </p:spTree>
    <p:extLst>
      <p:ext uri="{BB962C8B-B14F-4D97-AF65-F5344CB8AC3E}">
        <p14:creationId xmlns:p14="http://schemas.microsoft.com/office/powerpoint/2010/main" val="304188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8EAE8D4-CF45-A04B-B385-C910AE77FEBE}" type="datetimeFigureOut">
              <a:rPr lang="en-US" smtClean="0"/>
              <a:t>12/11/2023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6E9C71-D179-4844-A826-3E04F303E537}" type="slidenum">
              <a:rPr lang="en-US" smtClean="0"/>
              <a:t>‹#›</a:t>
            </a:fld>
            <a:endParaRPr lang="en-US"/>
          </a:p>
        </p:txBody>
      </p:sp>
    </p:spTree>
    <p:extLst>
      <p:ext uri="{BB962C8B-B14F-4D97-AF65-F5344CB8AC3E}">
        <p14:creationId xmlns:p14="http://schemas.microsoft.com/office/powerpoint/2010/main" val="427649315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FB29-BEE0-7D1D-5CE1-638C2FC80DEB}"/>
              </a:ext>
            </a:extLst>
          </p:cNvPr>
          <p:cNvSpPr>
            <a:spLocks noGrp="1"/>
          </p:cNvSpPr>
          <p:nvPr>
            <p:ph type="ctrTitle"/>
          </p:nvPr>
        </p:nvSpPr>
        <p:spPr>
          <a:xfrm>
            <a:off x="3506680" y="1964267"/>
            <a:ext cx="7653445" cy="2421464"/>
          </a:xfrm>
        </p:spPr>
        <p:txBody>
          <a:bodyPr/>
          <a:lstStyle/>
          <a:p>
            <a:r>
              <a:rPr lang="en-US" dirty="0"/>
              <a:t>Iowa Liquor sale Explorer</a:t>
            </a:r>
          </a:p>
        </p:txBody>
      </p:sp>
      <p:sp>
        <p:nvSpPr>
          <p:cNvPr id="3" name="Subtitle 2">
            <a:extLst>
              <a:ext uri="{FF2B5EF4-FFF2-40B4-BE49-F238E27FC236}">
                <a16:creationId xmlns:a16="http://schemas.microsoft.com/office/drawing/2014/main" id="{18A889A2-68F3-B000-2CB7-A12FE485DDA4}"/>
              </a:ext>
            </a:extLst>
          </p:cNvPr>
          <p:cNvSpPr>
            <a:spLocks noGrp="1"/>
          </p:cNvSpPr>
          <p:nvPr>
            <p:ph type="subTitle" idx="1"/>
          </p:nvPr>
        </p:nvSpPr>
        <p:spPr/>
        <p:txBody>
          <a:bodyPr/>
          <a:lstStyle/>
          <a:p>
            <a:r>
              <a:rPr lang="en-US" dirty="0"/>
              <a:t>Strategic Sales Recommendations</a:t>
            </a:r>
          </a:p>
        </p:txBody>
      </p:sp>
      <p:pic>
        <p:nvPicPr>
          <p:cNvPr id="1025" name="Picture 1" descr="User">
            <a:extLst>
              <a:ext uri="{FF2B5EF4-FFF2-40B4-BE49-F238E27FC236}">
                <a16:creationId xmlns:a16="http://schemas.microsoft.com/office/drawing/2014/main" id="{20CF9C70-7952-7846-95A5-D59765099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7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62D1D304-4913-31A3-460E-01A4DD93758A}"/>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6537" t="-52" r="18352" b="5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5128">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 name="Title 4">
            <a:extLst>
              <a:ext uri="{FF2B5EF4-FFF2-40B4-BE49-F238E27FC236}">
                <a16:creationId xmlns:a16="http://schemas.microsoft.com/office/drawing/2014/main" id="{28E95FF1-BE0F-ED1C-7AF0-7AFB02B3BDC2}"/>
              </a:ext>
            </a:extLst>
          </p:cNvPr>
          <p:cNvSpPr>
            <a:spLocks noGrp="1"/>
          </p:cNvSpPr>
          <p:nvPr>
            <p:ph type="title"/>
          </p:nvPr>
        </p:nvSpPr>
        <p:spPr>
          <a:xfrm>
            <a:off x="685801" y="609600"/>
            <a:ext cx="10131425" cy="1456267"/>
          </a:xfrm>
        </p:spPr>
        <p:txBody>
          <a:bodyPr>
            <a:normAutofit/>
          </a:bodyPr>
          <a:lstStyle/>
          <a:p>
            <a:r>
              <a:rPr lang="en-CA" b="0" i="0" dirty="0">
                <a:effectLst/>
                <a:latin typeface="Söhne"/>
              </a:rPr>
              <a:t>Turning the Page: From Challenge to Opportunity</a:t>
            </a:r>
            <a:endParaRPr lang="en-US" dirty="0"/>
          </a:p>
        </p:txBody>
      </p:sp>
      <p:sp>
        <p:nvSpPr>
          <p:cNvPr id="6" name="Content Placeholder 5">
            <a:extLst>
              <a:ext uri="{FF2B5EF4-FFF2-40B4-BE49-F238E27FC236}">
                <a16:creationId xmlns:a16="http://schemas.microsoft.com/office/drawing/2014/main" id="{5CF0AD51-9178-D68D-2D35-FB2CD1657617}"/>
              </a:ext>
            </a:extLst>
          </p:cNvPr>
          <p:cNvSpPr>
            <a:spLocks noGrp="1"/>
          </p:cNvSpPr>
          <p:nvPr>
            <p:ph idx="1"/>
          </p:nvPr>
        </p:nvSpPr>
        <p:spPr>
          <a:xfrm>
            <a:off x="685801" y="2142067"/>
            <a:ext cx="10131425" cy="3649133"/>
          </a:xfrm>
        </p:spPr>
        <p:txBody>
          <a:bodyPr>
            <a:normAutofit/>
          </a:bodyPr>
          <a:lstStyle/>
          <a:p>
            <a:r>
              <a:rPr lang="en-US" dirty="0"/>
              <a:t>Acknowledge the market's hardships and industry impacts</a:t>
            </a:r>
          </a:p>
          <a:p>
            <a:r>
              <a:rPr lang="en-US" dirty="0"/>
              <a:t>Remember the robust pre-pandemic market dynamics</a:t>
            </a:r>
          </a:p>
          <a:p>
            <a:r>
              <a:rPr lang="en-US" dirty="0"/>
              <a:t>Let go of the old playbook — embrace change</a:t>
            </a:r>
          </a:p>
          <a:p>
            <a:r>
              <a:rPr lang="en-US" dirty="0"/>
              <a:t>Post-pandemic: A time for growth and seizing new opportunities</a:t>
            </a:r>
          </a:p>
        </p:txBody>
      </p:sp>
    </p:spTree>
    <p:extLst>
      <p:ext uri="{BB962C8B-B14F-4D97-AF65-F5344CB8AC3E}">
        <p14:creationId xmlns:p14="http://schemas.microsoft.com/office/powerpoint/2010/main" val="389382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5A91-64A8-39E2-510C-9219A7F2D88E}"/>
              </a:ext>
            </a:extLst>
          </p:cNvPr>
          <p:cNvSpPr>
            <a:spLocks noGrp="1"/>
          </p:cNvSpPr>
          <p:nvPr>
            <p:ph type="title"/>
          </p:nvPr>
        </p:nvSpPr>
        <p:spPr/>
        <p:txBody>
          <a:bodyPr/>
          <a:lstStyle/>
          <a:p>
            <a:r>
              <a:rPr lang="en-US" dirty="0"/>
              <a:t>adaptation</a:t>
            </a:r>
          </a:p>
        </p:txBody>
      </p:sp>
      <p:pic>
        <p:nvPicPr>
          <p:cNvPr id="5122" name="Picture 2" descr="a close up of a lizard on a branch">
            <a:extLst>
              <a:ext uri="{FF2B5EF4-FFF2-40B4-BE49-F238E27FC236}">
                <a16:creationId xmlns:a16="http://schemas.microsoft.com/office/drawing/2014/main" id="{D7CA1680-3865-649A-E071-97ED411AB726}"/>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3556" b="35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3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46173BD-611B-CA85-60E3-DAED665F8E4D}"/>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sz="3300" b="0" i="0"/>
              <a:t>Strategic Alliances with Suppliers</a:t>
            </a:r>
            <a:endParaRPr lang="en-US" sz="3300"/>
          </a:p>
        </p:txBody>
      </p:sp>
      <p:sp>
        <p:nvSpPr>
          <p:cNvPr id="5" name="Text Placeholder 4">
            <a:extLst>
              <a:ext uri="{FF2B5EF4-FFF2-40B4-BE49-F238E27FC236}">
                <a16:creationId xmlns:a16="http://schemas.microsoft.com/office/drawing/2014/main" id="{C3D63AF0-3757-4D50-D16E-892DC6058750}"/>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buFont typeface="Arial"/>
              <a:buChar char="•"/>
            </a:pPr>
            <a:r>
              <a:rPr lang="en-US" dirty="0"/>
              <a:t>A decline in supplier diversity can lead to a reduced variety of offerings, impacting our ability to meet customer needs.</a:t>
            </a:r>
            <a:r>
              <a:rPr lang="en-US" altLang="zh-CN" dirty="0"/>
              <a:t> This can result in customer attrition and ultimately affect our bottom line.</a:t>
            </a:r>
          </a:p>
          <a:p>
            <a:pPr>
              <a:buFont typeface="Arial"/>
              <a:buChar char="•"/>
            </a:pPr>
            <a:r>
              <a:rPr lang="en-US" dirty="0"/>
              <a:t>It is crucial to build a resilient supply chain that can withstand market fluctuations and maintain product diversity to meet our customers' needs.</a:t>
            </a:r>
          </a:p>
        </p:txBody>
      </p:sp>
      <p:pic>
        <p:nvPicPr>
          <p:cNvPr id="11" name="Content Placeholder 5">
            <a:extLst>
              <a:ext uri="{FF2B5EF4-FFF2-40B4-BE49-F238E27FC236}">
                <a16:creationId xmlns:a16="http://schemas.microsoft.com/office/drawing/2014/main" id="{8B824B0A-BF14-4F64-6491-E959BBDD0EF4}"/>
              </a:ext>
            </a:extLst>
          </p:cNvPr>
          <p:cNvPicPr>
            <a:picLocks noGrp="1" noChangeAspect="1"/>
          </p:cNvPicPr>
          <p:nvPr>
            <p:ph idx="1"/>
          </p:nvPr>
        </p:nvPicPr>
        <p:blipFill>
          <a:blip r:embed="rId4"/>
          <a:stretch>
            <a:fillRect/>
          </a:stretch>
        </p:blipFill>
        <p:spPr>
          <a:xfrm>
            <a:off x="5289752" y="1816367"/>
            <a:ext cx="6095593" cy="30630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11008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218" name="Picture 2" descr="A graph with different colored bars&#10;&#10;Description automatically generated">
            <a:extLst>
              <a:ext uri="{FF2B5EF4-FFF2-40B4-BE49-F238E27FC236}">
                <a16:creationId xmlns:a16="http://schemas.microsoft.com/office/drawing/2014/main" id="{45CD8E8D-7797-FFF8-D084-0C0FB1527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9222">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225"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0E826D8-8AD8-6451-79A9-F00D34670579}"/>
              </a:ext>
            </a:extLst>
          </p:cNvPr>
          <p:cNvSpPr>
            <a:spLocks noGrp="1"/>
          </p:cNvSpPr>
          <p:nvPr>
            <p:ph type="title"/>
          </p:nvPr>
        </p:nvSpPr>
        <p:spPr>
          <a:xfrm>
            <a:off x="1380067" y="838200"/>
            <a:ext cx="9437159" cy="1227667"/>
          </a:xfrm>
        </p:spPr>
        <p:txBody>
          <a:bodyPr>
            <a:normAutofit/>
          </a:bodyPr>
          <a:lstStyle/>
          <a:p>
            <a:r>
              <a:rPr lang="en-US"/>
              <a:t>Spectrum of Sales Across Categories</a:t>
            </a:r>
            <a:endParaRPr lang="en-US" dirty="0"/>
          </a:p>
        </p:txBody>
      </p:sp>
      <p:sp>
        <p:nvSpPr>
          <p:cNvPr id="3" name="Content Placeholder 2">
            <a:extLst>
              <a:ext uri="{FF2B5EF4-FFF2-40B4-BE49-F238E27FC236}">
                <a16:creationId xmlns:a16="http://schemas.microsoft.com/office/drawing/2014/main" id="{A4B910D6-F20D-829C-C501-F2438F9E59E5}"/>
              </a:ext>
            </a:extLst>
          </p:cNvPr>
          <p:cNvSpPr>
            <a:spLocks noGrp="1"/>
          </p:cNvSpPr>
          <p:nvPr>
            <p:ph idx="1"/>
          </p:nvPr>
        </p:nvSpPr>
        <p:spPr>
          <a:xfrm>
            <a:off x="1380067" y="2006601"/>
            <a:ext cx="9437159" cy="3784600"/>
          </a:xfrm>
        </p:spPr>
        <p:txBody>
          <a:bodyPr>
            <a:normAutofit/>
          </a:bodyPr>
          <a:lstStyle/>
          <a:p>
            <a:r>
              <a:rPr lang="en-US" dirty="0"/>
              <a:t>Canadian whiskies and American vodkas lead the way, indicating their strong market presence. Understanding these preferences informs our strategy to prioritize stock and tailor promotions.</a:t>
            </a:r>
          </a:p>
        </p:txBody>
      </p:sp>
    </p:spTree>
    <p:extLst>
      <p:ext uri="{BB962C8B-B14F-4D97-AF65-F5344CB8AC3E}">
        <p14:creationId xmlns:p14="http://schemas.microsoft.com/office/powerpoint/2010/main" val="403870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0FD7273-320B-64A3-0B07-94CA2A2299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2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10246">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249"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056081C-ED84-7AF3-45DF-C893E9064C31}"/>
              </a:ext>
            </a:extLst>
          </p:cNvPr>
          <p:cNvSpPr>
            <a:spLocks noGrp="1"/>
          </p:cNvSpPr>
          <p:nvPr>
            <p:ph type="title"/>
          </p:nvPr>
        </p:nvSpPr>
        <p:spPr>
          <a:xfrm>
            <a:off x="1380067" y="838200"/>
            <a:ext cx="9437159" cy="1227667"/>
          </a:xfrm>
        </p:spPr>
        <p:txBody>
          <a:bodyPr>
            <a:normAutofit/>
          </a:bodyPr>
          <a:lstStyle/>
          <a:p>
            <a:r>
              <a:rPr lang="en-CA" b="0" i="0" dirty="0">
                <a:solidFill>
                  <a:srgbClr val="D1D5DB"/>
                </a:solidFill>
                <a:effectLst/>
                <a:latin typeface="Söhne"/>
              </a:rPr>
              <a:t>Top Performers</a:t>
            </a:r>
            <a:r>
              <a:rPr lang="zh-CN" altLang="en-US" b="0" i="0" dirty="0">
                <a:solidFill>
                  <a:srgbClr val="D1D5DB"/>
                </a:solidFill>
                <a:effectLst/>
                <a:latin typeface="Söhne"/>
              </a:rPr>
              <a:t> </a:t>
            </a:r>
            <a:r>
              <a:rPr lang="en-US" altLang="zh-CN" b="0" i="0" dirty="0">
                <a:solidFill>
                  <a:srgbClr val="D1D5DB"/>
                </a:solidFill>
                <a:effectLst/>
                <a:latin typeface="Söhne"/>
              </a:rPr>
              <a:t>products</a:t>
            </a:r>
            <a:endParaRPr lang="en-US" dirty="0"/>
          </a:p>
        </p:txBody>
      </p:sp>
      <p:sp>
        <p:nvSpPr>
          <p:cNvPr id="3" name="Content Placeholder 2">
            <a:extLst>
              <a:ext uri="{FF2B5EF4-FFF2-40B4-BE49-F238E27FC236}">
                <a16:creationId xmlns:a16="http://schemas.microsoft.com/office/drawing/2014/main" id="{ED3D6FED-151C-D661-055A-41675F37199C}"/>
              </a:ext>
            </a:extLst>
          </p:cNvPr>
          <p:cNvSpPr>
            <a:spLocks noGrp="1"/>
          </p:cNvSpPr>
          <p:nvPr>
            <p:ph idx="1"/>
          </p:nvPr>
        </p:nvSpPr>
        <p:spPr>
          <a:xfrm>
            <a:off x="1380067" y="2006601"/>
            <a:ext cx="9437159" cy="3784600"/>
          </a:xfrm>
        </p:spPr>
        <p:txBody>
          <a:bodyPr>
            <a:normAutofit/>
          </a:bodyPr>
          <a:lstStyle/>
          <a:p>
            <a:r>
              <a:rPr lang="en-US" dirty="0"/>
              <a:t>Driving our sales and shaping market trends, staying attuned to these preferences ensures our offerings align with consumer desires.</a:t>
            </a:r>
          </a:p>
          <a:p>
            <a:endParaRPr lang="en-US" dirty="0"/>
          </a:p>
        </p:txBody>
      </p:sp>
    </p:spTree>
    <p:extLst>
      <p:ext uri="{BB962C8B-B14F-4D97-AF65-F5344CB8AC3E}">
        <p14:creationId xmlns:p14="http://schemas.microsoft.com/office/powerpoint/2010/main" val="53074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290E-6A28-B265-534D-25D9DBC3FF56}"/>
              </a:ext>
            </a:extLst>
          </p:cNvPr>
          <p:cNvSpPr>
            <a:spLocks noGrp="1"/>
          </p:cNvSpPr>
          <p:nvPr>
            <p:ph type="title"/>
          </p:nvPr>
        </p:nvSpPr>
        <p:spPr>
          <a:xfrm>
            <a:off x="7865806" y="643463"/>
            <a:ext cx="3706762" cy="1608124"/>
          </a:xfrm>
        </p:spPr>
        <p:txBody>
          <a:bodyPr>
            <a:normAutofit/>
          </a:bodyPr>
          <a:lstStyle/>
          <a:p>
            <a:r>
              <a:rPr lang="en-CA" b="0" i="0" dirty="0">
                <a:solidFill>
                  <a:srgbClr val="D1D5DB"/>
                </a:solidFill>
                <a:effectLst/>
                <a:latin typeface="Söhne"/>
              </a:rPr>
              <a:t>Popular Bottle Sizes in Demand</a:t>
            </a:r>
            <a:endParaRPr lang="en-US" dirty="0"/>
          </a:p>
        </p:txBody>
      </p:sp>
      <p:pic>
        <p:nvPicPr>
          <p:cNvPr id="11266" name="Picture 2">
            <a:extLst>
              <a:ext uri="{FF2B5EF4-FFF2-40B4-BE49-F238E27FC236}">
                <a16:creationId xmlns:a16="http://schemas.microsoft.com/office/drawing/2014/main" id="{D1EA45E1-3255-931D-4908-1B6C7CC99C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4" y="1053873"/>
            <a:ext cx="6897878" cy="475953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94D352-6144-F761-CB99-A131944D2B42}"/>
              </a:ext>
            </a:extLst>
          </p:cNvPr>
          <p:cNvSpPr>
            <a:spLocks noGrp="1"/>
          </p:cNvSpPr>
          <p:nvPr>
            <p:ph idx="1"/>
          </p:nvPr>
        </p:nvSpPr>
        <p:spPr>
          <a:xfrm>
            <a:off x="7865806" y="2251587"/>
            <a:ext cx="3777554" cy="3972232"/>
          </a:xfrm>
        </p:spPr>
        <p:txBody>
          <a:bodyPr>
            <a:normAutofit/>
          </a:bodyPr>
          <a:lstStyle/>
          <a:p>
            <a:r>
              <a:rPr lang="en-US" altLang="zh-CN" dirty="0"/>
              <a:t>Which</a:t>
            </a:r>
            <a:r>
              <a:rPr lang="zh-CN" altLang="en-US" dirty="0"/>
              <a:t> </a:t>
            </a:r>
            <a:r>
              <a:rPr lang="en-US" altLang="zh-CN" dirty="0"/>
              <a:t>bottle</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favorite</a:t>
            </a:r>
            <a:r>
              <a:rPr lang="zh-CN" altLang="en-US" dirty="0"/>
              <a:t> </a:t>
            </a:r>
            <a:r>
              <a:rPr lang="en-US" altLang="zh-CN" dirty="0"/>
              <a:t>among</a:t>
            </a:r>
            <a:r>
              <a:rPr lang="zh-CN" altLang="en-US" dirty="0"/>
              <a:t> </a:t>
            </a:r>
            <a:r>
              <a:rPr lang="en-US" altLang="zh-CN" dirty="0"/>
              <a:t>all</a:t>
            </a:r>
            <a:r>
              <a:rPr lang="zh-CN" altLang="en-US" dirty="0"/>
              <a:t> </a:t>
            </a:r>
            <a:r>
              <a:rPr lang="en-US" altLang="zh-CN" dirty="0"/>
              <a:t>choices?</a:t>
            </a:r>
            <a:r>
              <a:rPr lang="zh-CN" altLang="en-US" dirty="0"/>
              <a:t> </a:t>
            </a:r>
            <a:r>
              <a:rPr lang="en-US" dirty="0"/>
              <a:t>This</a:t>
            </a:r>
            <a:r>
              <a:rPr lang="zh-CN" altLang="en-US" dirty="0"/>
              <a:t> </a:t>
            </a:r>
            <a:r>
              <a:rPr lang="en-US" altLang="zh-CN" dirty="0"/>
              <a:t>plot</a:t>
            </a:r>
            <a:r>
              <a:rPr lang="en-US" dirty="0"/>
              <a:t> reveals consumer purchasing patterns, with the </a:t>
            </a:r>
            <a:r>
              <a:rPr lang="en-US" altLang="zh-CN" dirty="0"/>
              <a:t>750</a:t>
            </a:r>
            <a:r>
              <a:rPr lang="en-US" dirty="0"/>
              <a:t>ml bottle leading in popularity. </a:t>
            </a:r>
          </a:p>
          <a:p>
            <a:r>
              <a:rPr lang="en-US" dirty="0"/>
              <a:t>Understanding these </a:t>
            </a:r>
            <a:r>
              <a:rPr lang="en-US" altLang="zh-CN" dirty="0"/>
              <a:t>patterns</a:t>
            </a:r>
            <a:r>
              <a:rPr lang="en-US" dirty="0"/>
              <a:t> allows us to optimize our inventory to better match consumer buying habits. The focus on stocking preferred sizes ensures we meet market demand efficiently.</a:t>
            </a:r>
          </a:p>
        </p:txBody>
      </p:sp>
    </p:spTree>
    <p:extLst>
      <p:ext uri="{BB962C8B-B14F-4D97-AF65-F5344CB8AC3E}">
        <p14:creationId xmlns:p14="http://schemas.microsoft.com/office/powerpoint/2010/main" val="185447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763E3928-8C7D-A258-3460-7489AFA473DC}"/>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4627" b="2012"/>
          <a:stretch/>
        </p:blipFill>
        <p:spPr bwMode="auto">
          <a:xfrm>
            <a:off x="6350" y="104513"/>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79480D3B-33C8-837F-3FFF-D1F9FDC43BCD}"/>
              </a:ext>
            </a:extLst>
          </p:cNvPr>
          <p:cNvSpPr>
            <a:spLocks noGrp="1"/>
          </p:cNvSpPr>
          <p:nvPr>
            <p:ph type="title"/>
          </p:nvPr>
        </p:nvSpPr>
        <p:spPr>
          <a:xfrm>
            <a:off x="685801" y="609600"/>
            <a:ext cx="10131425" cy="1456267"/>
          </a:xfrm>
        </p:spPr>
        <p:txBody>
          <a:bodyPr>
            <a:normAutofit/>
          </a:bodyPr>
          <a:lstStyle/>
          <a:p>
            <a:r>
              <a:rPr lang="en-CA" b="0" i="0" dirty="0">
                <a:effectLst/>
                <a:latin typeface="Söhne"/>
              </a:rPr>
              <a:t>potential hotspots for retail expansion</a:t>
            </a:r>
            <a:endParaRPr lang="en-US" dirty="0"/>
          </a:p>
        </p:txBody>
      </p:sp>
      <p:sp>
        <p:nvSpPr>
          <p:cNvPr id="3" name="Content Placeholder 2">
            <a:extLst>
              <a:ext uri="{FF2B5EF4-FFF2-40B4-BE49-F238E27FC236}">
                <a16:creationId xmlns:a16="http://schemas.microsoft.com/office/drawing/2014/main" id="{DE230649-2BF7-90BD-A210-B73A4FDB9BCC}"/>
              </a:ext>
            </a:extLst>
          </p:cNvPr>
          <p:cNvSpPr>
            <a:spLocks noGrp="1"/>
          </p:cNvSpPr>
          <p:nvPr>
            <p:ph idx="1"/>
          </p:nvPr>
        </p:nvSpPr>
        <p:spPr>
          <a:xfrm>
            <a:off x="685801" y="2142067"/>
            <a:ext cx="10131425" cy="3649133"/>
          </a:xfrm>
        </p:spPr>
        <p:txBody>
          <a:bodyPr>
            <a:normAutofit/>
          </a:bodyPr>
          <a:lstStyle/>
          <a:p>
            <a:r>
              <a:rPr lang="en-US" dirty="0"/>
              <a:t>Areas ripe for investment and untapped markets. Out suggestion is to open new stores near these two hot spots city.</a:t>
            </a:r>
          </a:p>
          <a:p>
            <a:r>
              <a:rPr lang="en-US" dirty="0"/>
              <a:t>Our analysis suggests that strategic store placements within these locations could maximize our reach and leverage the momentum of economic recovery.</a:t>
            </a:r>
          </a:p>
        </p:txBody>
      </p:sp>
    </p:spTree>
    <p:extLst>
      <p:ext uri="{BB962C8B-B14F-4D97-AF65-F5344CB8AC3E}">
        <p14:creationId xmlns:p14="http://schemas.microsoft.com/office/powerpoint/2010/main" val="371191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0C33-418D-DE02-5FE0-F3E34983EF16}"/>
              </a:ext>
            </a:extLst>
          </p:cNvPr>
          <p:cNvSpPr>
            <a:spLocks noGrp="1"/>
          </p:cNvSpPr>
          <p:nvPr>
            <p:ph type="title"/>
          </p:nvPr>
        </p:nvSpPr>
        <p:spPr>
          <a:xfrm>
            <a:off x="657786" y="441512"/>
            <a:ext cx="10131425" cy="1456267"/>
          </a:xfrm>
        </p:spPr>
        <p:txBody>
          <a:bodyPr>
            <a:normAutofit/>
          </a:bodyPr>
          <a:lstStyle/>
          <a:p>
            <a:r>
              <a:rPr lang="en-US" dirty="0"/>
              <a:t>Strategic Expansion: Targeting Untapped Markets</a:t>
            </a:r>
            <a:r>
              <a:rPr lang="zh-CN" altLang="en-US">
                <a:ea typeface="宋体"/>
              </a:rPr>
              <a:t> </a:t>
            </a:r>
            <a:endParaRPr lang="en-US">
              <a:cs typeface="Calibri Light"/>
            </a:endParaRPr>
          </a:p>
        </p:txBody>
      </p:sp>
      <p:sp>
        <p:nvSpPr>
          <p:cNvPr id="3" name="Content Placeholder 2">
            <a:extLst>
              <a:ext uri="{FF2B5EF4-FFF2-40B4-BE49-F238E27FC236}">
                <a16:creationId xmlns:a16="http://schemas.microsoft.com/office/drawing/2014/main" id="{FFA10329-184C-6A57-3031-5720604373C1}"/>
              </a:ext>
            </a:extLst>
          </p:cNvPr>
          <p:cNvSpPr>
            <a:spLocks noGrp="1"/>
          </p:cNvSpPr>
          <p:nvPr>
            <p:ph idx="1"/>
          </p:nvPr>
        </p:nvSpPr>
        <p:spPr>
          <a:xfrm>
            <a:off x="685802" y="2142067"/>
            <a:ext cx="4060370" cy="4424196"/>
          </a:xfrm>
        </p:spPr>
        <p:txBody>
          <a:bodyPr>
            <a:normAutofit fontScale="92500" lnSpcReduction="20000"/>
          </a:bodyPr>
          <a:lstStyle/>
          <a:p>
            <a:r>
              <a:rPr lang="en-US" altLang="zh-CN" dirty="0"/>
              <a:t>Where lies our next opportunity for market expansion?</a:t>
            </a:r>
            <a:r>
              <a:rPr lang="zh-CN" altLang="en-US" dirty="0"/>
              <a:t> </a:t>
            </a:r>
            <a:r>
              <a:rPr lang="en-US" dirty="0"/>
              <a:t>Here</a:t>
            </a:r>
            <a:r>
              <a:rPr lang="zh-CN" altLang="en-US" dirty="0"/>
              <a:t> </a:t>
            </a:r>
            <a:r>
              <a:rPr lang="en-US" altLang="zh-CN" dirty="0"/>
              <a:t>are</a:t>
            </a:r>
            <a:r>
              <a:rPr lang="zh-CN" altLang="en-US" dirty="0"/>
              <a:t> </a:t>
            </a:r>
            <a:r>
              <a:rPr lang="en-US" dirty="0"/>
              <a:t>the sales distribution among the top 5 cities and counties, suggesting areas with room for growth.</a:t>
            </a:r>
            <a:r>
              <a:rPr lang="zh-CN" altLang="en-US" dirty="0"/>
              <a:t> </a:t>
            </a:r>
            <a:r>
              <a:rPr lang="en-US" dirty="0">
                <a:solidFill>
                  <a:schemeClr val="accent6">
                    <a:lumMod val="75000"/>
                  </a:schemeClr>
                </a:solidFill>
              </a:rPr>
              <a:t>Des Moines </a:t>
            </a:r>
            <a:r>
              <a:rPr lang="en-US" dirty="0"/>
              <a:t>is the top-selling city and </a:t>
            </a:r>
            <a:r>
              <a:rPr lang="en-US" dirty="0">
                <a:solidFill>
                  <a:schemeClr val="accent6">
                    <a:lumMod val="75000"/>
                  </a:schemeClr>
                </a:solidFill>
              </a:rPr>
              <a:t>Polk</a:t>
            </a:r>
            <a:r>
              <a:rPr lang="en-US" dirty="0"/>
              <a:t> is the top-selling county</a:t>
            </a:r>
          </a:p>
          <a:p>
            <a:r>
              <a:rPr lang="en-US" dirty="0"/>
              <a:t>Drawing attention to their significant market share</a:t>
            </a:r>
            <a:r>
              <a:rPr lang="en-US" altLang="zh-CN" dirty="0"/>
              <a:t>!</a:t>
            </a:r>
            <a:endParaRPr lang="en-US" dirty="0"/>
          </a:p>
          <a:p>
            <a:r>
              <a:rPr lang="en-US" dirty="0"/>
              <a:t>Our analysis indicates a strong market presence in Des Moines and Polk county, with significant sales in </a:t>
            </a:r>
            <a:r>
              <a:rPr lang="en-US" dirty="0">
                <a:solidFill>
                  <a:schemeClr val="accent6">
                    <a:lumMod val="75000"/>
                  </a:schemeClr>
                </a:solidFill>
              </a:rPr>
              <a:t>American Vodkas </a:t>
            </a:r>
            <a:r>
              <a:rPr lang="en-US" dirty="0"/>
              <a:t>and </a:t>
            </a:r>
            <a:r>
              <a:rPr lang="en-US" dirty="0">
                <a:solidFill>
                  <a:schemeClr val="accent6">
                    <a:lumMod val="75000"/>
                  </a:schemeClr>
                </a:solidFill>
              </a:rPr>
              <a:t>Whiskey Liqueurs</a:t>
            </a:r>
            <a:r>
              <a:rPr lang="en-US" dirty="0"/>
              <a:t>. </a:t>
            </a:r>
          </a:p>
          <a:p>
            <a:r>
              <a:rPr lang="en-US" dirty="0"/>
              <a:t>To continue our growth, we should explore adjacent areas with lower market saturation, leveraging our understanding of category preferences to meet untapped customer demand. </a:t>
            </a:r>
          </a:p>
          <a:p>
            <a:endParaRPr lang="en-US" dirty="0"/>
          </a:p>
        </p:txBody>
      </p:sp>
      <p:pic>
        <p:nvPicPr>
          <p:cNvPr id="2050" name="Picture 2" descr="image">
            <a:extLst>
              <a:ext uri="{FF2B5EF4-FFF2-40B4-BE49-F238E27FC236}">
                <a16:creationId xmlns:a16="http://schemas.microsoft.com/office/drawing/2014/main" id="{240A139D-3DE7-CF52-C153-6FF3353F9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689" y="2322016"/>
            <a:ext cx="7061974" cy="392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60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0333-38DE-4673-AA0E-BFD41C4755E0}"/>
              </a:ext>
            </a:extLst>
          </p:cNvPr>
          <p:cNvSpPr>
            <a:spLocks noGrp="1"/>
          </p:cNvSpPr>
          <p:nvPr>
            <p:ph type="title"/>
          </p:nvPr>
        </p:nvSpPr>
        <p:spPr>
          <a:xfrm>
            <a:off x="825909" y="808055"/>
            <a:ext cx="3979205" cy="1453363"/>
          </a:xfrm>
        </p:spPr>
        <p:txBody>
          <a:bodyPr>
            <a:normAutofit fontScale="90000"/>
          </a:bodyPr>
          <a:lstStyle/>
          <a:p>
            <a:r>
              <a:rPr lang="en-US" dirty="0"/>
              <a:t>Don’t underestimate your competitors</a:t>
            </a:r>
          </a:p>
        </p:txBody>
      </p:sp>
      <p:sp>
        <p:nvSpPr>
          <p:cNvPr id="3" name="Content Placeholder 2">
            <a:extLst>
              <a:ext uri="{FF2B5EF4-FFF2-40B4-BE49-F238E27FC236}">
                <a16:creationId xmlns:a16="http://schemas.microsoft.com/office/drawing/2014/main" id="{93639A72-3873-76CA-C326-624236AC9E1C}"/>
              </a:ext>
            </a:extLst>
          </p:cNvPr>
          <p:cNvSpPr>
            <a:spLocks noGrp="1"/>
          </p:cNvSpPr>
          <p:nvPr>
            <p:ph idx="1"/>
          </p:nvPr>
        </p:nvSpPr>
        <p:spPr>
          <a:xfrm>
            <a:off x="802178" y="2261420"/>
            <a:ext cx="4002936" cy="3637935"/>
          </a:xfrm>
        </p:spPr>
        <p:txBody>
          <a:bodyPr>
            <a:normAutofit/>
          </a:bodyPr>
          <a:lstStyle/>
          <a:p>
            <a:r>
              <a:rPr lang="en-CA" altLang="zh-CN" dirty="0"/>
              <a:t>These retail giants in the liquor industry have built a robust customer loyalty and exhibit exceptional management skills, remaining resilient in the face of the pandemic.</a:t>
            </a:r>
          </a:p>
          <a:p>
            <a:r>
              <a:rPr lang="en-CA" altLang="zh-CN" dirty="0"/>
              <a:t>When considering new store locations, it's prudent to strategically distance ourselves from these established players to carve out our unique market space.</a:t>
            </a:r>
          </a:p>
        </p:txBody>
      </p:sp>
      <p:pic>
        <p:nvPicPr>
          <p:cNvPr id="2050" name="Picture 2">
            <a:extLst>
              <a:ext uri="{FF2B5EF4-FFF2-40B4-BE49-F238E27FC236}">
                <a16:creationId xmlns:a16="http://schemas.microsoft.com/office/drawing/2014/main" id="{2CCCF27E-CF7D-75CC-E8CD-4FBDCBFE18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839225"/>
            <a:ext cx="6622269" cy="328065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56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1CDD-9BCA-F472-940F-7291FBBFDB9E}"/>
              </a:ext>
            </a:extLst>
          </p:cNvPr>
          <p:cNvSpPr>
            <a:spLocks noGrp="1"/>
          </p:cNvSpPr>
          <p:nvPr>
            <p:ph type="title"/>
          </p:nvPr>
        </p:nvSpPr>
        <p:spPr>
          <a:xfrm>
            <a:off x="1361187" y="1030288"/>
            <a:ext cx="4099947" cy="1035579"/>
          </a:xfrm>
        </p:spPr>
        <p:txBody>
          <a:bodyPr>
            <a:normAutofit/>
          </a:bodyPr>
          <a:lstStyle/>
          <a:p>
            <a:pPr>
              <a:lnSpc>
                <a:spcPct val="90000"/>
              </a:lnSpc>
            </a:pPr>
            <a:r>
              <a:rPr lang="en-CA" sz="2800" b="0" i="0">
                <a:effectLst/>
                <a:latin typeface="Söhne"/>
              </a:rPr>
              <a:t>Adapting to Evolving Market Demands</a:t>
            </a:r>
            <a:endParaRPr lang="en-US" sz="2800"/>
          </a:p>
        </p:txBody>
      </p:sp>
      <p:sp>
        <p:nvSpPr>
          <p:cNvPr id="7177" name="Rectangle 7176">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E0D6A8-2AB4-9DB8-7C8B-846BAB1B1D40}"/>
              </a:ext>
            </a:extLst>
          </p:cNvPr>
          <p:cNvSpPr>
            <a:spLocks noGrp="1"/>
          </p:cNvSpPr>
          <p:nvPr>
            <p:ph idx="1"/>
          </p:nvPr>
        </p:nvSpPr>
        <p:spPr>
          <a:xfrm>
            <a:off x="1361187" y="2142067"/>
            <a:ext cx="4099947" cy="3649133"/>
          </a:xfrm>
        </p:spPr>
        <p:txBody>
          <a:bodyPr>
            <a:normAutofit/>
          </a:bodyPr>
          <a:lstStyle/>
          <a:p>
            <a:r>
              <a:rPr lang="en-CA" b="0" i="0" dirty="0">
                <a:effectLst/>
                <a:latin typeface="Söhne"/>
              </a:rPr>
              <a:t>As market preferences shift, our ability to quickly respond and cater to these changes is key. The sales trends of our top-selling items reflect the dynamic nature of consumer interests. Staying ahead requires vigilance and a readiness to meet demand where it's headed.</a:t>
            </a:r>
            <a:endParaRPr lang="en-US" dirty="0"/>
          </a:p>
        </p:txBody>
      </p:sp>
      <p:sp>
        <p:nvSpPr>
          <p:cNvPr id="7179"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8D788D95-44A5-3369-CA45-435B639D8A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8709" y="3772122"/>
            <a:ext cx="5204358" cy="2198841"/>
          </a:xfrm>
          <a:prstGeom prst="roundRect">
            <a:avLst>
              <a:gd name="adj" fmla="val 5453"/>
            </a:avLst>
          </a:prstGeom>
          <a:noFill/>
          <a:ln w="50800" cap="sq" cmpd="dbl">
            <a:noFill/>
            <a:miter lim="800000"/>
          </a:ln>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139BE57-36E6-9FE7-D6FB-21DDA397E1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8709" y="877545"/>
            <a:ext cx="5204358" cy="2198841"/>
          </a:xfrm>
          <a:prstGeom prst="roundRect">
            <a:avLst>
              <a:gd name="adj" fmla="val 5453"/>
            </a:avLst>
          </a:prstGeom>
          <a:noFill/>
          <a:ln w="50800" cap="sq" cmpd="dbl">
            <a:noFill/>
            <a:miter lim="800000"/>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8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E20-5312-2362-92CC-8C594141B566}"/>
              </a:ext>
            </a:extLst>
          </p:cNvPr>
          <p:cNvSpPr>
            <a:spLocks noGrp="1"/>
          </p:cNvSpPr>
          <p:nvPr>
            <p:ph type="title"/>
          </p:nvPr>
        </p:nvSpPr>
        <p:spPr/>
        <p:txBody>
          <a:bodyPr/>
          <a:lstStyle/>
          <a:p>
            <a:r>
              <a:rPr lang="en-US" altLang="zh-CN" dirty="0"/>
              <a:t>Group</a:t>
            </a:r>
            <a:r>
              <a:rPr lang="zh-CN" altLang="en-US" dirty="0"/>
              <a:t> </a:t>
            </a:r>
            <a:r>
              <a:rPr lang="en-US" altLang="zh-CN" dirty="0"/>
              <a:t>members</a:t>
            </a:r>
            <a:endParaRPr lang="en-US" dirty="0"/>
          </a:p>
        </p:txBody>
      </p:sp>
      <p:sp>
        <p:nvSpPr>
          <p:cNvPr id="3" name="Content Placeholder 2">
            <a:extLst>
              <a:ext uri="{FF2B5EF4-FFF2-40B4-BE49-F238E27FC236}">
                <a16:creationId xmlns:a16="http://schemas.microsoft.com/office/drawing/2014/main" id="{6B99ABCB-4795-BEEC-4B0D-6F7C1847960C}"/>
              </a:ext>
            </a:extLst>
          </p:cNvPr>
          <p:cNvSpPr>
            <a:spLocks noGrp="1"/>
          </p:cNvSpPr>
          <p:nvPr>
            <p:ph idx="1"/>
          </p:nvPr>
        </p:nvSpPr>
        <p:spPr/>
        <p:txBody>
          <a:bodyPr/>
          <a:lstStyle/>
          <a:p>
            <a:pPr algn="l"/>
            <a:r>
              <a:rPr lang="en-CA" b="0" i="0" dirty="0">
                <a:solidFill>
                  <a:schemeClr val="tx1">
                    <a:lumMod val="95000"/>
                  </a:schemeClr>
                </a:solidFill>
                <a:effectLst/>
                <a:latin typeface="Open Sans"/>
                <a:ea typeface="Open Sans"/>
                <a:cs typeface="Open Sans"/>
              </a:rPr>
              <a:t>Behnaz </a:t>
            </a:r>
            <a:r>
              <a:rPr lang="en-CA" b="0" i="0" dirty="0" err="1">
                <a:solidFill>
                  <a:schemeClr val="tx1">
                    <a:lumMod val="95000"/>
                  </a:schemeClr>
                </a:solidFill>
                <a:effectLst/>
                <a:latin typeface="Open Sans"/>
                <a:ea typeface="Open Sans"/>
                <a:cs typeface="Open Sans"/>
              </a:rPr>
              <a:t>Salehipourshirazi</a:t>
            </a:r>
            <a:endParaRPr lang="en-CA" b="0" i="0" dirty="0">
              <a:solidFill>
                <a:schemeClr val="tx1">
                  <a:lumMod val="95000"/>
                </a:schemeClr>
              </a:solidFill>
              <a:effectLst/>
              <a:latin typeface="Open Sans"/>
              <a:ea typeface="Open Sans"/>
              <a:cs typeface="Open Sans"/>
            </a:endParaRPr>
          </a:p>
          <a:p>
            <a:pPr algn="l"/>
            <a:r>
              <a:rPr lang="en-CA" b="0" i="0" dirty="0" err="1">
                <a:solidFill>
                  <a:schemeClr val="tx1">
                    <a:lumMod val="95000"/>
                  </a:schemeClr>
                </a:solidFill>
                <a:effectLst/>
                <a:latin typeface="Open Sans" panose="020B0606030504020204" pitchFamily="34" charset="0"/>
              </a:rPr>
              <a:t>Fangji</a:t>
            </a:r>
            <a:r>
              <a:rPr lang="en-CA" b="0" i="0" dirty="0">
                <a:solidFill>
                  <a:schemeClr val="tx1">
                    <a:lumMod val="95000"/>
                  </a:schemeClr>
                </a:solidFill>
                <a:effectLst/>
                <a:latin typeface="Open Sans" panose="020B0606030504020204" pitchFamily="34" charset="0"/>
              </a:rPr>
              <a:t> Chen</a:t>
            </a:r>
          </a:p>
          <a:p>
            <a:pPr algn="l"/>
            <a:r>
              <a:rPr lang="en-CA" b="0" i="0" dirty="0">
                <a:solidFill>
                  <a:schemeClr val="tx1">
                    <a:lumMod val="95000"/>
                  </a:schemeClr>
                </a:solidFill>
                <a:effectLst/>
                <a:latin typeface="Open Sans" panose="020B0606030504020204" pitchFamily="34" charset="0"/>
              </a:rPr>
              <a:t>Mikhail </a:t>
            </a:r>
            <a:r>
              <a:rPr lang="en-CA" b="0" i="0" dirty="0" err="1">
                <a:solidFill>
                  <a:schemeClr val="tx1">
                    <a:lumMod val="95000"/>
                  </a:schemeClr>
                </a:solidFill>
                <a:effectLst/>
                <a:latin typeface="Open Sans" panose="020B0606030504020204" pitchFamily="34" charset="0"/>
              </a:rPr>
              <a:t>Mishenin</a:t>
            </a:r>
            <a:endParaRPr lang="en-CA" b="0" i="0" dirty="0">
              <a:solidFill>
                <a:schemeClr val="tx1">
                  <a:lumMod val="95000"/>
                </a:schemeClr>
              </a:solidFill>
              <a:effectLst/>
              <a:latin typeface="Open Sans" panose="020B0606030504020204" pitchFamily="34" charset="0"/>
            </a:endParaRPr>
          </a:p>
          <a:p>
            <a:pPr algn="l"/>
            <a:r>
              <a:rPr lang="en-CA" b="0" i="0" dirty="0">
                <a:solidFill>
                  <a:schemeClr val="tx1">
                    <a:lumMod val="95000"/>
                  </a:schemeClr>
                </a:solidFill>
                <a:effectLst/>
                <a:latin typeface="Open Sans"/>
                <a:ea typeface="Open Sans"/>
                <a:cs typeface="Open Sans"/>
              </a:rPr>
              <a:t>Oluwadamilare Shiji</a:t>
            </a:r>
          </a:p>
          <a:p>
            <a:pPr algn="l"/>
            <a:r>
              <a:rPr lang="en-CA" b="0" i="0" dirty="0">
                <a:solidFill>
                  <a:schemeClr val="tx1">
                    <a:lumMod val="95000"/>
                  </a:schemeClr>
                </a:solidFill>
                <a:effectLst/>
                <a:latin typeface="Open Sans" panose="020B0606030504020204" pitchFamily="34" charset="0"/>
              </a:rPr>
              <a:t>Qin Ren</a:t>
            </a:r>
          </a:p>
          <a:p>
            <a:pPr>
              <a:buClr>
                <a:srgbClr val="FFFFFF"/>
              </a:buClr>
            </a:pPr>
            <a:r>
              <a:rPr lang="en-CA" dirty="0">
                <a:solidFill>
                  <a:schemeClr val="tx1">
                    <a:lumMod val="95000"/>
                  </a:schemeClr>
                </a:solidFill>
                <a:latin typeface="Open Sans"/>
                <a:ea typeface="Open Sans"/>
                <a:cs typeface="Open Sans"/>
              </a:rPr>
              <a:t>Namood E</a:t>
            </a:r>
            <a:r>
              <a:rPr lang="en-CA" b="0" i="0" dirty="0">
                <a:solidFill>
                  <a:schemeClr val="tx1">
                    <a:lumMod val="95000"/>
                  </a:schemeClr>
                </a:solidFill>
                <a:effectLst/>
                <a:latin typeface="Open Sans"/>
                <a:ea typeface="Open Sans"/>
                <a:cs typeface="Open Sans"/>
              </a:rPr>
              <a:t> Sehar</a:t>
            </a:r>
          </a:p>
        </p:txBody>
      </p:sp>
    </p:spTree>
    <p:extLst>
      <p:ext uri="{BB962C8B-B14F-4D97-AF65-F5344CB8AC3E}">
        <p14:creationId xmlns:p14="http://schemas.microsoft.com/office/powerpoint/2010/main" val="2167405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8B3213D5-7204-171E-04FA-1CDAE2FC0F23}"/>
              </a:ext>
            </a:extLst>
          </p:cNvPr>
          <p:cNvPicPr>
            <a:picLocks noChangeAspect="1" noChangeArrowheads="1"/>
          </p:cNvPicPr>
          <p:nvPr/>
        </p:nvPicPr>
        <p:blipFill rotWithShape="1">
          <a:blip r:embed="rId4">
            <a:alphaModFix amt="20000"/>
            <a:extLst>
              <a:ext uri="{28A0092B-C50C-407E-A947-70E740481C1C}">
                <a14:useLocalDpi xmlns:a14="http://schemas.microsoft.com/office/drawing/2010/main" val="0"/>
              </a:ext>
            </a:extLst>
          </a:blip>
          <a:srcRect l="7355" r="4200" b="-1"/>
          <a:stretch/>
        </p:blipFill>
        <p:spPr bwMode="auto">
          <a:xfrm>
            <a:off x="20" y="-5593"/>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615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 name="Title 4">
            <a:extLst>
              <a:ext uri="{FF2B5EF4-FFF2-40B4-BE49-F238E27FC236}">
                <a16:creationId xmlns:a16="http://schemas.microsoft.com/office/drawing/2014/main" id="{A5DE366B-9477-821F-B077-9034FB19C225}"/>
              </a:ext>
            </a:extLst>
          </p:cNvPr>
          <p:cNvSpPr>
            <a:spLocks noGrp="1"/>
          </p:cNvSpPr>
          <p:nvPr>
            <p:ph type="title"/>
          </p:nvPr>
        </p:nvSpPr>
        <p:spPr>
          <a:xfrm>
            <a:off x="685801" y="609600"/>
            <a:ext cx="10131425" cy="1456267"/>
          </a:xfrm>
        </p:spPr>
        <p:txBody>
          <a:bodyPr>
            <a:normAutofit/>
          </a:bodyPr>
          <a:lstStyle/>
          <a:p>
            <a:r>
              <a:rPr lang="en-CA" b="0" i="0" dirty="0">
                <a:effectLst/>
                <a:latin typeface="Söhne"/>
              </a:rPr>
              <a:t>Embrace a Future of Growth</a:t>
            </a:r>
            <a:endParaRPr lang="en-US" dirty="0"/>
          </a:p>
        </p:txBody>
      </p:sp>
      <p:sp>
        <p:nvSpPr>
          <p:cNvPr id="6" name="Content Placeholder 5">
            <a:extLst>
              <a:ext uri="{FF2B5EF4-FFF2-40B4-BE49-F238E27FC236}">
                <a16:creationId xmlns:a16="http://schemas.microsoft.com/office/drawing/2014/main" id="{216DC8C2-2405-82B3-5E2E-80BA42F0CB09}"/>
              </a:ext>
            </a:extLst>
          </p:cNvPr>
          <p:cNvSpPr>
            <a:spLocks noGrp="1"/>
          </p:cNvSpPr>
          <p:nvPr>
            <p:ph idx="1"/>
          </p:nvPr>
        </p:nvSpPr>
        <p:spPr>
          <a:xfrm>
            <a:off x="629772" y="2030008"/>
            <a:ext cx="10131425" cy="3649133"/>
          </a:xfrm>
        </p:spPr>
        <p:txBody>
          <a:bodyPr>
            <a:normAutofit/>
          </a:bodyPr>
          <a:lstStyle/>
          <a:p>
            <a:r>
              <a:rPr lang="en-CA" b="0" i="0" dirty="0">
                <a:effectLst/>
                <a:latin typeface="Söhne"/>
              </a:rPr>
              <a:t>As we navigate past the disruptions caused by the pandemic, let's recognize that the growth we've anticipated has not vanished—it's merely been postponed. With the situation improving, we're on the cusp of realizing the deferred potential. Hold fast to confidence—the growth will materialize, and the opportunities ahead are ours to seize.</a:t>
            </a:r>
            <a:endParaRPr lang="en-US" dirty="0"/>
          </a:p>
        </p:txBody>
      </p:sp>
    </p:spTree>
    <p:extLst>
      <p:ext uri="{BB962C8B-B14F-4D97-AF65-F5344CB8AC3E}">
        <p14:creationId xmlns:p14="http://schemas.microsoft.com/office/powerpoint/2010/main" val="400477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3A17D8C-3BBD-FC2B-9C28-271A511314B9}"/>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78490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FD4E-86EC-058D-DECC-CC40B684B567}"/>
              </a:ext>
            </a:extLst>
          </p:cNvPr>
          <p:cNvSpPr>
            <a:spLocks noGrp="1"/>
          </p:cNvSpPr>
          <p:nvPr>
            <p:ph type="title"/>
          </p:nvPr>
        </p:nvSpPr>
        <p:spPr/>
        <p:txBody>
          <a:bodyPr/>
          <a:lstStyle/>
          <a:p>
            <a:pPr algn="l"/>
            <a:r>
              <a:rPr lang="en-CA" b="0" i="0" dirty="0">
                <a:solidFill>
                  <a:srgbClr val="D1D5DB"/>
                </a:solidFill>
                <a:effectLst/>
                <a:latin typeface="Söhne"/>
              </a:rPr>
              <a:t>Strategic Insights by Apex Market Dynamics</a:t>
            </a:r>
            <a:endParaRPr lang="en-CA" b="1" i="0" dirty="0">
              <a:effectLst/>
              <a:latin typeface="Söhne"/>
            </a:endParaRPr>
          </a:p>
        </p:txBody>
      </p:sp>
      <p:sp>
        <p:nvSpPr>
          <p:cNvPr id="3" name="Content Placeholder 2">
            <a:extLst>
              <a:ext uri="{FF2B5EF4-FFF2-40B4-BE49-F238E27FC236}">
                <a16:creationId xmlns:a16="http://schemas.microsoft.com/office/drawing/2014/main" id="{B6BC2CE4-B1C9-4822-B197-93CD774C029A}"/>
              </a:ext>
            </a:extLst>
          </p:cNvPr>
          <p:cNvSpPr>
            <a:spLocks noGrp="1"/>
          </p:cNvSpPr>
          <p:nvPr>
            <p:ph idx="1"/>
          </p:nvPr>
        </p:nvSpPr>
        <p:spPr/>
        <p:txBody>
          <a:bodyPr/>
          <a:lstStyle/>
          <a:p>
            <a:r>
              <a:rPr lang="en-CA" b="0" i="0" dirty="0">
                <a:solidFill>
                  <a:srgbClr val="D1D5DB"/>
                </a:solidFill>
                <a:effectLst/>
                <a:latin typeface="Söhne"/>
              </a:rPr>
              <a:t>Welcome, I represent Apex Market Dynamics, a leading consultancy firm dedicated to transforming data into growth opportunities. With a focus on the liquor industry, we've propelled market share expansion and optimized sales strategies for our partners. Our commitment is to excellence and innovation, where we turn challenges into triumphs.</a:t>
            </a:r>
          </a:p>
          <a:p>
            <a:r>
              <a:rPr lang="en-CA" b="0" i="0" dirty="0">
                <a:solidFill>
                  <a:srgbClr val="D1D5DB"/>
                </a:solidFill>
                <a:effectLst/>
                <a:latin typeface="Söhne"/>
              </a:rPr>
              <a:t>Over the years, our expertise has contributed to substantial market share growth across various sectors. We've had the privilege of fostering long-term relationships with esteemed clients, consistently delivering results that exceed expectations.</a:t>
            </a:r>
          </a:p>
        </p:txBody>
      </p:sp>
    </p:spTree>
    <p:extLst>
      <p:ext uri="{BB962C8B-B14F-4D97-AF65-F5344CB8AC3E}">
        <p14:creationId xmlns:p14="http://schemas.microsoft.com/office/powerpoint/2010/main" val="8527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842B-9F52-61D6-6CBE-93869F690A07}"/>
              </a:ext>
            </a:extLst>
          </p:cNvPr>
          <p:cNvSpPr>
            <a:spLocks noGrp="1"/>
          </p:cNvSpPr>
          <p:nvPr>
            <p:ph type="title"/>
          </p:nvPr>
        </p:nvSpPr>
        <p:spPr/>
        <p:txBody>
          <a:bodyPr/>
          <a:lstStyle/>
          <a:p>
            <a:r>
              <a:rPr lang="en-CA" b="0" i="0" dirty="0">
                <a:solidFill>
                  <a:srgbClr val="D1D5DB"/>
                </a:solidFill>
                <a:effectLst/>
                <a:latin typeface="Söhne"/>
              </a:rPr>
              <a:t>A Partnership Forged in Excellence</a:t>
            </a:r>
            <a:endParaRPr lang="en-US" dirty="0"/>
          </a:p>
        </p:txBody>
      </p:sp>
      <p:pic>
        <p:nvPicPr>
          <p:cNvPr id="4" name="Picture 3">
            <a:extLst>
              <a:ext uri="{FF2B5EF4-FFF2-40B4-BE49-F238E27FC236}">
                <a16:creationId xmlns:a16="http://schemas.microsoft.com/office/drawing/2014/main" id="{825AC3BC-4771-9C7F-639B-8DE1D7236852}"/>
              </a:ext>
            </a:extLst>
          </p:cNvPr>
          <p:cNvPicPr>
            <a:picLocks noChangeAspect="1"/>
          </p:cNvPicPr>
          <p:nvPr/>
        </p:nvPicPr>
        <p:blipFill>
          <a:blip r:embed="rId2"/>
          <a:stretch>
            <a:fillRect/>
          </a:stretch>
        </p:blipFill>
        <p:spPr>
          <a:xfrm>
            <a:off x="3248501" y="2076734"/>
            <a:ext cx="1570990" cy="1525122"/>
          </a:xfrm>
          <a:prstGeom prst="rect">
            <a:avLst/>
          </a:prstGeom>
        </p:spPr>
      </p:pic>
      <p:pic>
        <p:nvPicPr>
          <p:cNvPr id="5" name="Picture 4">
            <a:extLst>
              <a:ext uri="{FF2B5EF4-FFF2-40B4-BE49-F238E27FC236}">
                <a16:creationId xmlns:a16="http://schemas.microsoft.com/office/drawing/2014/main" id="{68EECEBF-FD53-3304-4C2E-A4318FCBD950}"/>
              </a:ext>
            </a:extLst>
          </p:cNvPr>
          <p:cNvPicPr>
            <a:picLocks noChangeAspect="1"/>
          </p:cNvPicPr>
          <p:nvPr/>
        </p:nvPicPr>
        <p:blipFill>
          <a:blip r:embed="rId3"/>
          <a:stretch>
            <a:fillRect/>
          </a:stretch>
        </p:blipFill>
        <p:spPr>
          <a:xfrm>
            <a:off x="6695439" y="2077673"/>
            <a:ext cx="1566619" cy="1520542"/>
          </a:xfrm>
          <a:prstGeom prst="rect">
            <a:avLst/>
          </a:prstGeom>
        </p:spPr>
      </p:pic>
      <p:sp>
        <p:nvSpPr>
          <p:cNvPr id="7" name="TextBox 6">
            <a:extLst>
              <a:ext uri="{FF2B5EF4-FFF2-40B4-BE49-F238E27FC236}">
                <a16:creationId xmlns:a16="http://schemas.microsoft.com/office/drawing/2014/main" id="{8DB3AA46-64CC-F0B8-A8B4-BFF4248364C8}"/>
              </a:ext>
            </a:extLst>
          </p:cNvPr>
          <p:cNvSpPr txBox="1"/>
          <p:nvPr/>
        </p:nvSpPr>
        <p:spPr>
          <a:xfrm>
            <a:off x="2292668" y="3740151"/>
            <a:ext cx="3614737" cy="461665"/>
          </a:xfrm>
          <a:prstGeom prst="rect">
            <a:avLst/>
          </a:prstGeom>
          <a:noFill/>
        </p:spPr>
        <p:txBody>
          <a:bodyPr wrap="square">
            <a:spAutoFit/>
          </a:bodyPr>
          <a:lstStyle/>
          <a:p>
            <a:pPr algn="l">
              <a:buFont typeface="Arial" panose="020B0604020202020204" pitchFamily="34" charset="0"/>
              <a:buChar char="•"/>
            </a:pPr>
            <a:r>
              <a:rPr lang="en-CA" sz="1200" b="1" i="0" dirty="0">
                <a:solidFill>
                  <a:srgbClr val="D1D5DB"/>
                </a:solidFill>
                <a:effectLst/>
                <a:latin typeface="Söhne"/>
              </a:rPr>
              <a:t>Global Spirits United</a:t>
            </a:r>
            <a:r>
              <a:rPr lang="en-CA" sz="1200" b="0" i="0" dirty="0">
                <a:solidFill>
                  <a:srgbClr val="D1D5DB"/>
                </a:solidFill>
                <a:effectLst/>
                <a:latin typeface="Söhne"/>
              </a:rPr>
              <a:t>: A conglomerate for whom we've maximized international market penetration.</a:t>
            </a:r>
          </a:p>
        </p:txBody>
      </p:sp>
      <p:sp>
        <p:nvSpPr>
          <p:cNvPr id="9" name="TextBox 8">
            <a:extLst>
              <a:ext uri="{FF2B5EF4-FFF2-40B4-BE49-F238E27FC236}">
                <a16:creationId xmlns:a16="http://schemas.microsoft.com/office/drawing/2014/main" id="{06849DE1-07B8-1757-42C8-53656A8A41CC}"/>
              </a:ext>
            </a:extLst>
          </p:cNvPr>
          <p:cNvSpPr txBox="1"/>
          <p:nvPr/>
        </p:nvSpPr>
        <p:spPr>
          <a:xfrm>
            <a:off x="5998845" y="3712714"/>
            <a:ext cx="3303270" cy="600164"/>
          </a:xfrm>
          <a:prstGeom prst="rect">
            <a:avLst/>
          </a:prstGeom>
          <a:noFill/>
        </p:spPr>
        <p:txBody>
          <a:bodyPr wrap="square">
            <a:spAutoFit/>
          </a:bodyPr>
          <a:lstStyle/>
          <a:p>
            <a:pPr algn="l">
              <a:buFont typeface="Arial" panose="020B0604020202020204" pitchFamily="34" charset="0"/>
              <a:buChar char="•"/>
            </a:pPr>
            <a:r>
              <a:rPr lang="en-CA" sz="1100" b="1" i="0" dirty="0">
                <a:solidFill>
                  <a:srgbClr val="D1D5DB"/>
                </a:solidFill>
                <a:effectLst/>
                <a:latin typeface="Söhne"/>
              </a:rPr>
              <a:t>Sapphire Distilleries</a:t>
            </a:r>
            <a:r>
              <a:rPr lang="en-CA" sz="1100" b="0" i="0" dirty="0">
                <a:solidFill>
                  <a:srgbClr val="D1D5DB"/>
                </a:solidFill>
                <a:effectLst/>
                <a:latin typeface="Söhne"/>
              </a:rPr>
              <a:t>: High-end spirits producer with increased brand prestige from our market positioning strategies.</a:t>
            </a:r>
          </a:p>
        </p:txBody>
      </p:sp>
      <p:pic>
        <p:nvPicPr>
          <p:cNvPr id="10" name="Picture 9">
            <a:extLst>
              <a:ext uri="{FF2B5EF4-FFF2-40B4-BE49-F238E27FC236}">
                <a16:creationId xmlns:a16="http://schemas.microsoft.com/office/drawing/2014/main" id="{D28AE0CF-85A9-C7E9-51B0-7B4BC97DEA72}"/>
              </a:ext>
            </a:extLst>
          </p:cNvPr>
          <p:cNvPicPr>
            <a:picLocks noChangeAspect="1"/>
          </p:cNvPicPr>
          <p:nvPr/>
        </p:nvPicPr>
        <p:blipFill>
          <a:blip r:embed="rId4"/>
          <a:stretch>
            <a:fillRect/>
          </a:stretch>
        </p:blipFill>
        <p:spPr>
          <a:xfrm>
            <a:off x="1507172" y="4310550"/>
            <a:ext cx="1584507" cy="1547658"/>
          </a:xfrm>
          <a:prstGeom prst="rect">
            <a:avLst/>
          </a:prstGeom>
        </p:spPr>
      </p:pic>
      <p:sp>
        <p:nvSpPr>
          <p:cNvPr id="12" name="TextBox 11">
            <a:extLst>
              <a:ext uri="{FF2B5EF4-FFF2-40B4-BE49-F238E27FC236}">
                <a16:creationId xmlns:a16="http://schemas.microsoft.com/office/drawing/2014/main" id="{B166B4C2-EB77-94D8-1693-BB0547A8A3C8}"/>
              </a:ext>
            </a:extLst>
          </p:cNvPr>
          <p:cNvSpPr txBox="1"/>
          <p:nvPr/>
        </p:nvSpPr>
        <p:spPr>
          <a:xfrm>
            <a:off x="685801" y="5981174"/>
            <a:ext cx="3477577" cy="646331"/>
          </a:xfrm>
          <a:prstGeom prst="rect">
            <a:avLst/>
          </a:prstGeom>
          <a:noFill/>
        </p:spPr>
        <p:txBody>
          <a:bodyPr wrap="square">
            <a:spAutoFit/>
          </a:bodyPr>
          <a:lstStyle/>
          <a:p>
            <a:pPr algn="l">
              <a:buFont typeface="Arial" panose="020B0604020202020204" pitchFamily="34" charset="0"/>
              <a:buChar char="•"/>
            </a:pPr>
            <a:r>
              <a:rPr lang="en-CA" sz="1200" b="1" i="0" dirty="0" err="1">
                <a:solidFill>
                  <a:srgbClr val="D1D5DB"/>
                </a:solidFill>
                <a:effectLst/>
                <a:latin typeface="Söhne"/>
              </a:rPr>
              <a:t>BrewCraft</a:t>
            </a:r>
            <a:r>
              <a:rPr lang="en-CA" sz="1200" b="1" i="0" dirty="0">
                <a:solidFill>
                  <a:srgbClr val="D1D5DB"/>
                </a:solidFill>
                <a:effectLst/>
                <a:latin typeface="Söhne"/>
              </a:rPr>
              <a:t> Innovations</a:t>
            </a:r>
            <a:r>
              <a:rPr lang="en-CA" sz="1200" b="0" i="0" dirty="0">
                <a:solidFill>
                  <a:srgbClr val="D1D5DB"/>
                </a:solidFill>
                <a:effectLst/>
                <a:latin typeface="Söhne"/>
              </a:rPr>
              <a:t>: Craft beer specialists with an expanded distribution network due to our targeted campaigns.</a:t>
            </a:r>
          </a:p>
        </p:txBody>
      </p:sp>
      <p:pic>
        <p:nvPicPr>
          <p:cNvPr id="13" name="Picture 12">
            <a:extLst>
              <a:ext uri="{FF2B5EF4-FFF2-40B4-BE49-F238E27FC236}">
                <a16:creationId xmlns:a16="http://schemas.microsoft.com/office/drawing/2014/main" id="{7670B12A-439C-14ED-412A-CAA1426921FA}"/>
              </a:ext>
            </a:extLst>
          </p:cNvPr>
          <p:cNvPicPr>
            <a:picLocks noChangeAspect="1"/>
          </p:cNvPicPr>
          <p:nvPr/>
        </p:nvPicPr>
        <p:blipFill>
          <a:blip r:embed="rId5"/>
          <a:stretch>
            <a:fillRect/>
          </a:stretch>
        </p:blipFill>
        <p:spPr>
          <a:xfrm>
            <a:off x="4940662" y="4310551"/>
            <a:ext cx="1524786" cy="1547658"/>
          </a:xfrm>
          <a:prstGeom prst="rect">
            <a:avLst/>
          </a:prstGeom>
        </p:spPr>
      </p:pic>
      <p:sp>
        <p:nvSpPr>
          <p:cNvPr id="15" name="TextBox 14">
            <a:extLst>
              <a:ext uri="{FF2B5EF4-FFF2-40B4-BE49-F238E27FC236}">
                <a16:creationId xmlns:a16="http://schemas.microsoft.com/office/drawing/2014/main" id="{757730AC-773C-91EF-D392-22BCFDF9F7A1}"/>
              </a:ext>
            </a:extLst>
          </p:cNvPr>
          <p:cNvSpPr txBox="1"/>
          <p:nvPr/>
        </p:nvSpPr>
        <p:spPr>
          <a:xfrm>
            <a:off x="4020661" y="6013839"/>
            <a:ext cx="3751897" cy="600164"/>
          </a:xfrm>
          <a:prstGeom prst="rect">
            <a:avLst/>
          </a:prstGeom>
          <a:noFill/>
        </p:spPr>
        <p:txBody>
          <a:bodyPr wrap="square">
            <a:spAutoFit/>
          </a:bodyPr>
          <a:lstStyle/>
          <a:p>
            <a:pPr algn="l">
              <a:buFont typeface="Arial" panose="020B0604020202020204" pitchFamily="34" charset="0"/>
              <a:buChar char="•"/>
            </a:pPr>
            <a:r>
              <a:rPr lang="en-CA" sz="1100" b="1" i="0" dirty="0">
                <a:solidFill>
                  <a:srgbClr val="D1D5DB"/>
                </a:solidFill>
                <a:effectLst/>
                <a:latin typeface="Söhne"/>
              </a:rPr>
              <a:t>Majestic Hotel Group</a:t>
            </a:r>
            <a:r>
              <a:rPr lang="en-CA" sz="1100" b="0" i="0" dirty="0">
                <a:solidFill>
                  <a:srgbClr val="D1D5DB"/>
                </a:solidFill>
                <a:effectLst/>
                <a:latin typeface="Söhne"/>
              </a:rPr>
              <a:t>: Luxury hospitality provider with a bespoke beverage program curating a unique guest experience.</a:t>
            </a:r>
          </a:p>
        </p:txBody>
      </p:sp>
      <p:pic>
        <p:nvPicPr>
          <p:cNvPr id="16" name="Picture 15">
            <a:extLst>
              <a:ext uri="{FF2B5EF4-FFF2-40B4-BE49-F238E27FC236}">
                <a16:creationId xmlns:a16="http://schemas.microsoft.com/office/drawing/2014/main" id="{64B34EE0-C331-F9F3-87E2-10CD09FE087D}"/>
              </a:ext>
            </a:extLst>
          </p:cNvPr>
          <p:cNvPicPr>
            <a:picLocks noChangeAspect="1"/>
          </p:cNvPicPr>
          <p:nvPr/>
        </p:nvPicPr>
        <p:blipFill>
          <a:blip r:embed="rId6"/>
          <a:stretch>
            <a:fillRect/>
          </a:stretch>
        </p:blipFill>
        <p:spPr>
          <a:xfrm>
            <a:off x="8410648" y="4310550"/>
            <a:ext cx="1570990" cy="1547658"/>
          </a:xfrm>
          <a:prstGeom prst="rect">
            <a:avLst/>
          </a:prstGeom>
        </p:spPr>
      </p:pic>
      <p:sp>
        <p:nvSpPr>
          <p:cNvPr id="18" name="TextBox 17">
            <a:extLst>
              <a:ext uri="{FF2B5EF4-FFF2-40B4-BE49-F238E27FC236}">
                <a16:creationId xmlns:a16="http://schemas.microsoft.com/office/drawing/2014/main" id="{98A711CE-4143-588C-DDBB-604C59E09303}"/>
              </a:ext>
            </a:extLst>
          </p:cNvPr>
          <p:cNvSpPr txBox="1"/>
          <p:nvPr/>
        </p:nvSpPr>
        <p:spPr>
          <a:xfrm>
            <a:off x="7772558" y="5940662"/>
            <a:ext cx="3203257" cy="646331"/>
          </a:xfrm>
          <a:prstGeom prst="rect">
            <a:avLst/>
          </a:prstGeom>
          <a:noFill/>
        </p:spPr>
        <p:txBody>
          <a:bodyPr wrap="square">
            <a:spAutoFit/>
          </a:bodyPr>
          <a:lstStyle/>
          <a:p>
            <a:pPr algn="l">
              <a:buFont typeface="Arial" panose="020B0604020202020204" pitchFamily="34" charset="0"/>
              <a:buChar char="•"/>
            </a:pPr>
            <a:r>
              <a:rPr lang="en-CA" sz="1200" b="1" i="0" dirty="0">
                <a:solidFill>
                  <a:srgbClr val="D1D5DB"/>
                </a:solidFill>
                <a:effectLst/>
                <a:latin typeface="Söhne"/>
              </a:rPr>
              <a:t>Vintage Vine Retail</a:t>
            </a:r>
            <a:r>
              <a:rPr lang="en-CA" sz="1200" b="0" i="0" dirty="0">
                <a:solidFill>
                  <a:srgbClr val="D1D5DB"/>
                </a:solidFill>
                <a:effectLst/>
                <a:latin typeface="Söhne"/>
              </a:rPr>
              <a:t>: A premier chain of liquor stores now leading sales in the midwestern region.</a:t>
            </a:r>
          </a:p>
        </p:txBody>
      </p:sp>
    </p:spTree>
    <p:extLst>
      <p:ext uri="{BB962C8B-B14F-4D97-AF65-F5344CB8AC3E}">
        <p14:creationId xmlns:p14="http://schemas.microsoft.com/office/powerpoint/2010/main" val="209085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DE82-BFCC-3493-03EC-042B567E0CF7}"/>
              </a:ext>
            </a:extLst>
          </p:cNvPr>
          <p:cNvSpPr>
            <a:spLocks noGrp="1"/>
          </p:cNvSpPr>
          <p:nvPr>
            <p:ph type="title"/>
          </p:nvPr>
        </p:nvSpPr>
        <p:spPr/>
        <p:txBody>
          <a:bodyPr/>
          <a:lstStyle/>
          <a:p>
            <a:r>
              <a:rPr lang="en-CA" b="0" i="0" dirty="0">
                <a:solidFill>
                  <a:srgbClr val="D1D5DB"/>
                </a:solidFill>
                <a:effectLst/>
                <a:latin typeface="Söhne"/>
              </a:rPr>
              <a:t>Navigating Today's Market Landscape</a:t>
            </a:r>
            <a:endParaRPr lang="en-US" dirty="0"/>
          </a:p>
        </p:txBody>
      </p:sp>
      <p:sp>
        <p:nvSpPr>
          <p:cNvPr id="3" name="Content Placeholder 2">
            <a:extLst>
              <a:ext uri="{FF2B5EF4-FFF2-40B4-BE49-F238E27FC236}">
                <a16:creationId xmlns:a16="http://schemas.microsoft.com/office/drawing/2014/main" id="{D647B1DA-97E0-78C3-2B90-273B697A31EA}"/>
              </a:ext>
            </a:extLst>
          </p:cNvPr>
          <p:cNvSpPr>
            <a:spLocks noGrp="1"/>
          </p:cNvSpPr>
          <p:nvPr>
            <p:ph idx="1"/>
          </p:nvPr>
        </p:nvSpPr>
        <p:spPr/>
        <p:txBody>
          <a:bodyPr/>
          <a:lstStyle/>
          <a:p>
            <a:r>
              <a:rPr lang="en-US" dirty="0"/>
              <a:t>Today's presentation revolves around a critical theme – </a:t>
            </a:r>
            <a:r>
              <a:rPr lang="en-US" sz="2800" dirty="0"/>
              <a:t>Adapting and Thriving in a Shifting Market. </a:t>
            </a:r>
            <a:endParaRPr lang="en-US" dirty="0"/>
          </a:p>
          <a:p>
            <a:r>
              <a:rPr lang="en-US" dirty="0"/>
              <a:t>We will delve into actionable insights drawn from Iowa's liquor sales data, exploring market trends, consumer behavior, and strategic recommendations. Our goal is to equip you with the knowledge and tools needed to emerge stronger in a post-pandemic marketplace.</a:t>
            </a:r>
          </a:p>
          <a:p>
            <a:endParaRPr lang="en-US" dirty="0"/>
          </a:p>
        </p:txBody>
      </p:sp>
    </p:spTree>
    <p:extLst>
      <p:ext uri="{BB962C8B-B14F-4D97-AF65-F5344CB8AC3E}">
        <p14:creationId xmlns:p14="http://schemas.microsoft.com/office/powerpoint/2010/main" val="300588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7B47-481C-F8B1-50D2-899529BB0759}"/>
              </a:ext>
            </a:extLst>
          </p:cNvPr>
          <p:cNvSpPr>
            <a:spLocks noGrp="1"/>
          </p:cNvSpPr>
          <p:nvPr>
            <p:ph type="title"/>
          </p:nvPr>
        </p:nvSpPr>
        <p:spPr/>
        <p:txBody>
          <a:bodyPr/>
          <a:lstStyle/>
          <a:p>
            <a:r>
              <a:rPr lang="en-US" altLang="zh-CN" dirty="0"/>
              <a:t>The</a:t>
            </a:r>
            <a:r>
              <a:rPr lang="zh-CN" altLang="en-US" dirty="0"/>
              <a:t> </a:t>
            </a:r>
            <a:r>
              <a:rPr lang="en-US" altLang="zh-CN" dirty="0"/>
              <a:t>pandemic</a:t>
            </a:r>
            <a:r>
              <a:rPr lang="zh-CN" altLang="en-US" dirty="0"/>
              <a:t> </a:t>
            </a:r>
            <a:r>
              <a:rPr lang="en-US" altLang="zh-CN" dirty="0"/>
              <a:t>and</a:t>
            </a:r>
            <a:r>
              <a:rPr lang="zh-CN" altLang="en-US" dirty="0"/>
              <a:t> </a:t>
            </a:r>
            <a:r>
              <a:rPr lang="en-US" altLang="zh-CN" dirty="0"/>
              <a:t>marketing</a:t>
            </a:r>
            <a:r>
              <a:rPr lang="zh-CN" altLang="en-US" dirty="0"/>
              <a:t> </a:t>
            </a:r>
            <a:r>
              <a:rPr lang="en-US" altLang="zh-CN" dirty="0"/>
              <a:t>impact</a:t>
            </a:r>
            <a:endParaRPr lang="en-US" dirty="0"/>
          </a:p>
        </p:txBody>
      </p:sp>
      <p:pic>
        <p:nvPicPr>
          <p:cNvPr id="4104" name="Picture 8" descr="person in red jacket and black pants sitting on black concrete floor">
            <a:extLst>
              <a:ext uri="{FF2B5EF4-FFF2-40B4-BE49-F238E27FC236}">
                <a16:creationId xmlns:a16="http://schemas.microsoft.com/office/drawing/2014/main" id="{BA67048B-2ED4-F0CF-0EC3-CC304567B05E}"/>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38" b="2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5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ear snifter glass on brown wooden table">
            <a:extLst>
              <a:ext uri="{FF2B5EF4-FFF2-40B4-BE49-F238E27FC236}">
                <a16:creationId xmlns:a16="http://schemas.microsoft.com/office/drawing/2014/main" id="{50774CEA-3466-D5D8-8EAC-8192B39F2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 t="7767" r="971" b="8889"/>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0B5E2B-05B5-E39A-2193-1C93C9A709D3}"/>
              </a:ext>
            </a:extLst>
          </p:cNvPr>
          <p:cNvSpPr>
            <a:spLocks noGrp="1"/>
          </p:cNvSpPr>
          <p:nvPr>
            <p:ph type="title"/>
          </p:nvPr>
        </p:nvSpPr>
        <p:spPr>
          <a:xfrm>
            <a:off x="685802" y="609600"/>
            <a:ext cx="4802786" cy="1456267"/>
          </a:xfrm>
        </p:spPr>
        <p:txBody>
          <a:bodyPr/>
          <a:lstStyle/>
          <a:p>
            <a:r>
              <a:rPr lang="en-CA" b="0" i="0" dirty="0">
                <a:effectLst/>
                <a:latin typeface="Söhne"/>
              </a:rPr>
              <a:t>The Unprecedented Challenge</a:t>
            </a:r>
            <a:endParaRPr lang="en-US" dirty="0"/>
          </a:p>
        </p:txBody>
      </p:sp>
      <p:sp>
        <p:nvSpPr>
          <p:cNvPr id="3" name="Content Placeholder 2">
            <a:extLst>
              <a:ext uri="{FF2B5EF4-FFF2-40B4-BE49-F238E27FC236}">
                <a16:creationId xmlns:a16="http://schemas.microsoft.com/office/drawing/2014/main" id="{BF9EDA61-F77F-7435-E595-C1D10E68EB89}"/>
              </a:ext>
            </a:extLst>
          </p:cNvPr>
          <p:cNvSpPr>
            <a:spLocks noGrp="1"/>
          </p:cNvSpPr>
          <p:nvPr>
            <p:ph idx="1"/>
          </p:nvPr>
        </p:nvSpPr>
        <p:spPr>
          <a:xfrm>
            <a:off x="685801" y="2142067"/>
            <a:ext cx="4732019" cy="3870113"/>
          </a:xfrm>
        </p:spPr>
        <p:txBody>
          <a:bodyPr>
            <a:normAutofit/>
          </a:bodyPr>
          <a:lstStyle/>
          <a:p>
            <a:r>
              <a:rPr lang="en-CA" b="0" i="0" dirty="0">
                <a:solidFill>
                  <a:schemeClr val="tx1">
                    <a:lumMod val="95000"/>
                  </a:schemeClr>
                </a:solidFill>
                <a:effectLst/>
                <a:latin typeface="Söhne"/>
              </a:rPr>
              <a:t>In the face of the ongoing pandemic, the liquor sales industry has encountered unforeseen challenges. The landscape of sales has been reshaped by changing regulations, consumer habits, and economic pressures.</a:t>
            </a:r>
            <a:r>
              <a:rPr lang="en-CA" dirty="0">
                <a:solidFill>
                  <a:schemeClr val="tx1">
                    <a:lumMod val="95000"/>
                  </a:schemeClr>
                </a:solidFill>
                <a:latin typeface="Söhne"/>
              </a:rPr>
              <a:t> </a:t>
            </a:r>
            <a:endParaRPr lang="en-CA" b="0" i="0" dirty="0">
              <a:solidFill>
                <a:schemeClr val="tx1">
                  <a:lumMod val="95000"/>
                </a:schemeClr>
              </a:solidFill>
              <a:effectLst/>
              <a:latin typeface="Söhne"/>
            </a:endParaRPr>
          </a:p>
          <a:p>
            <a:r>
              <a:rPr lang="en-CA" b="0" i="0" dirty="0">
                <a:solidFill>
                  <a:schemeClr val="tx1">
                    <a:lumMod val="95000"/>
                  </a:schemeClr>
                </a:solidFill>
                <a:effectLst/>
                <a:latin typeface="Söhne"/>
              </a:rPr>
              <a:t>As we see from our latest data, the trend has taken a dip, reflecting the harsh </a:t>
            </a:r>
            <a:r>
              <a:rPr lang="en-CA" b="1" i="0" dirty="0">
                <a:solidFill>
                  <a:schemeClr val="tx1">
                    <a:lumMod val="95000"/>
                  </a:schemeClr>
                </a:solidFill>
                <a:effectLst/>
                <a:latin typeface="Söhne"/>
              </a:rPr>
              <a:t>impact </a:t>
            </a:r>
            <a:r>
              <a:rPr lang="en-CA" b="0" i="0" dirty="0">
                <a:solidFill>
                  <a:schemeClr val="tx1">
                    <a:lumMod val="95000"/>
                  </a:schemeClr>
                </a:solidFill>
                <a:effectLst/>
                <a:latin typeface="Söhne"/>
              </a:rPr>
              <a:t>of COVID-19 with no immediate end in sight.</a:t>
            </a:r>
            <a:endParaRPr lang="en-US" dirty="0">
              <a:solidFill>
                <a:schemeClr val="tx1">
                  <a:lumMod val="95000"/>
                </a:schemeClr>
              </a:solidFill>
            </a:endParaRPr>
          </a:p>
          <a:p>
            <a:endParaRPr lang="en-CA" b="0" i="0" dirty="0">
              <a:solidFill>
                <a:schemeClr val="tx1">
                  <a:lumMod val="95000"/>
                </a:schemeClr>
              </a:solidFill>
              <a:effectLst/>
              <a:latin typeface="Söhne"/>
            </a:endParaRPr>
          </a:p>
        </p:txBody>
      </p:sp>
      <p:pic>
        <p:nvPicPr>
          <p:cNvPr id="3080" name="Picture 8">
            <a:extLst>
              <a:ext uri="{FF2B5EF4-FFF2-40B4-BE49-F238E27FC236}">
                <a16:creationId xmlns:a16="http://schemas.microsoft.com/office/drawing/2014/main" id="{F5D91CAC-2D57-4744-383E-0E69DD26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5631" y="1079652"/>
            <a:ext cx="6359200" cy="507326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386DA08A-BD42-3BFC-07A3-128324AFAADF}"/>
              </a:ext>
            </a:extLst>
          </p:cNvPr>
          <p:cNvSpPr/>
          <p:nvPr/>
        </p:nvSpPr>
        <p:spPr>
          <a:xfrm rot="1684413">
            <a:off x="11532381" y="2991717"/>
            <a:ext cx="443313" cy="222096"/>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8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thered brown tree">
            <a:extLst>
              <a:ext uri="{FF2B5EF4-FFF2-40B4-BE49-F238E27FC236}">
                <a16:creationId xmlns:a16="http://schemas.microsoft.com/office/drawing/2014/main" id="{A5C04C7B-D5B0-018C-EB11-FE3646EC32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1" b="802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AF3671-5E25-6985-5E65-402D49CE587F}"/>
              </a:ext>
            </a:extLst>
          </p:cNvPr>
          <p:cNvSpPr>
            <a:spLocks noGrp="1"/>
          </p:cNvSpPr>
          <p:nvPr>
            <p:ph type="title"/>
          </p:nvPr>
        </p:nvSpPr>
        <p:spPr/>
        <p:txBody>
          <a:bodyPr/>
          <a:lstStyle/>
          <a:p>
            <a:r>
              <a:rPr lang="en-US" dirty="0"/>
              <a:t>Harnessing Resilience for a Brighter Tomorrow</a:t>
            </a:r>
          </a:p>
        </p:txBody>
      </p:sp>
      <p:sp>
        <p:nvSpPr>
          <p:cNvPr id="3" name="Content Placeholder 2">
            <a:extLst>
              <a:ext uri="{FF2B5EF4-FFF2-40B4-BE49-F238E27FC236}">
                <a16:creationId xmlns:a16="http://schemas.microsoft.com/office/drawing/2014/main" id="{8D8780DC-0BD4-29D5-1555-E91C063AE557}"/>
              </a:ext>
            </a:extLst>
          </p:cNvPr>
          <p:cNvSpPr>
            <a:spLocks noGrp="1"/>
          </p:cNvSpPr>
          <p:nvPr>
            <p:ph idx="1"/>
          </p:nvPr>
        </p:nvSpPr>
        <p:spPr>
          <a:xfrm>
            <a:off x="685802" y="2142067"/>
            <a:ext cx="4924886" cy="3649133"/>
          </a:xfrm>
        </p:spPr>
        <p:txBody>
          <a:bodyPr/>
          <a:lstStyle/>
          <a:p>
            <a:r>
              <a:rPr lang="en-CA" b="0" i="0" dirty="0">
                <a:solidFill>
                  <a:schemeClr val="tx1">
                    <a:lumMod val="95000"/>
                  </a:schemeClr>
                </a:solidFill>
                <a:effectLst/>
                <a:latin typeface="Söhne"/>
              </a:rPr>
              <a:t>However, it's crucial to remember the robust growth we've witnessed in the pre-pandemic years. This downtrend is a bend, not the end. </a:t>
            </a:r>
          </a:p>
          <a:p>
            <a:r>
              <a:rPr lang="en-CA" b="0" i="0" dirty="0">
                <a:solidFill>
                  <a:schemeClr val="tx1">
                    <a:lumMod val="95000"/>
                  </a:schemeClr>
                </a:solidFill>
                <a:effectLst/>
                <a:latin typeface="Söhne"/>
              </a:rPr>
              <a:t>As history has shown, the market holds pent-up demand that is likely to surge post-pandemic. Let's prepare to capture the rebound and accelerate into a future where the potential for liquor sales is vast and promising.</a:t>
            </a:r>
            <a:endParaRPr lang="en-US" dirty="0">
              <a:solidFill>
                <a:schemeClr val="tx1">
                  <a:lumMod val="95000"/>
                </a:schemeClr>
              </a:solidFill>
            </a:endParaRPr>
          </a:p>
        </p:txBody>
      </p:sp>
      <p:pic>
        <p:nvPicPr>
          <p:cNvPr id="6" name="Picture 2">
            <a:extLst>
              <a:ext uri="{FF2B5EF4-FFF2-40B4-BE49-F238E27FC236}">
                <a16:creationId xmlns:a16="http://schemas.microsoft.com/office/drawing/2014/main" id="{14F9643B-115B-013D-5187-2BCA8D536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576" y="2390562"/>
            <a:ext cx="4434568" cy="2673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6997A46-254B-F5BA-5CC7-B2B82D1AF16E}"/>
              </a:ext>
            </a:extLst>
          </p:cNvPr>
          <p:cNvSpPr/>
          <p:nvPr/>
        </p:nvSpPr>
        <p:spPr>
          <a:xfrm>
            <a:off x="6892290" y="2571750"/>
            <a:ext cx="3211830" cy="2114550"/>
          </a:xfrm>
          <a:prstGeom prst="rect">
            <a:avLst/>
          </a:prstGeom>
          <a:noFill/>
          <a:ln w="3810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7776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5A91-64A8-39E2-510C-9219A7F2D88E}"/>
              </a:ext>
            </a:extLst>
          </p:cNvPr>
          <p:cNvSpPr>
            <a:spLocks noGrp="1"/>
          </p:cNvSpPr>
          <p:nvPr>
            <p:ph type="title"/>
          </p:nvPr>
        </p:nvSpPr>
        <p:spPr/>
        <p:txBody>
          <a:bodyPr/>
          <a:lstStyle/>
          <a:p>
            <a:r>
              <a:rPr lang="en-US" dirty="0"/>
              <a:t>Rememorize</a:t>
            </a:r>
          </a:p>
        </p:txBody>
      </p:sp>
      <p:pic>
        <p:nvPicPr>
          <p:cNvPr id="2050" name="Picture 2" descr="You're on the Nice List! Girl visiting Santa at a Santas grotto in Newcastle Upon Tyne. Santa is reading a 'naughty or nice' list with her. 6-7 Years Stock Photo">
            <a:extLst>
              <a:ext uri="{FF2B5EF4-FFF2-40B4-BE49-F238E27FC236}">
                <a16:creationId xmlns:a16="http://schemas.microsoft.com/office/drawing/2014/main" id="{6633FD0F-EFCD-814C-0873-BEE6EB24428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6125" r="261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44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{73B01BA5-1625-7541-A395-CD5016E08DA1}tf10001058</Template>
  <TotalTime>1700</TotalTime>
  <Words>971</Words>
  <Application>Microsoft Office PowerPoint</Application>
  <PresentationFormat>Widescreen</PresentationFormat>
  <Paragraphs>65</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Celestial</vt:lpstr>
      <vt:lpstr>Iowa Liquor sale Explorer</vt:lpstr>
      <vt:lpstr>Group members</vt:lpstr>
      <vt:lpstr>Strategic Insights by Apex Market Dynamics</vt:lpstr>
      <vt:lpstr>A Partnership Forged in Excellence</vt:lpstr>
      <vt:lpstr>Navigating Today's Market Landscape</vt:lpstr>
      <vt:lpstr>The pandemic and marketing impact</vt:lpstr>
      <vt:lpstr>The Unprecedented Challenge</vt:lpstr>
      <vt:lpstr>Harnessing Resilience for a Brighter Tomorrow</vt:lpstr>
      <vt:lpstr>Rememorize</vt:lpstr>
      <vt:lpstr>Turning the Page: From Challenge to Opportunity</vt:lpstr>
      <vt:lpstr>adaptation</vt:lpstr>
      <vt:lpstr>Strategic Alliances with Suppliers</vt:lpstr>
      <vt:lpstr>Spectrum of Sales Across Categories</vt:lpstr>
      <vt:lpstr>Top Performers products</vt:lpstr>
      <vt:lpstr>Popular Bottle Sizes in Demand</vt:lpstr>
      <vt:lpstr>potential hotspots for retail expansion</vt:lpstr>
      <vt:lpstr>Strategic Expansion: Targeting Untapped Markets </vt:lpstr>
      <vt:lpstr>Don’t underestimate your competitors</vt:lpstr>
      <vt:lpstr>Adapting to Evolving Market Demands</vt:lpstr>
      <vt:lpstr>Embrace a Future of Growth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Iowa Liquor sale Explorer</dc:title>
  <dc:creator>chen francis</dc:creator>
  <cp:lastModifiedBy>chen francis</cp:lastModifiedBy>
  <cp:revision>22</cp:revision>
  <dcterms:created xsi:type="dcterms:W3CDTF">2023-12-06T22:47:51Z</dcterms:created>
  <dcterms:modified xsi:type="dcterms:W3CDTF">2023-12-11T21:25:31Z</dcterms:modified>
</cp:coreProperties>
</file>